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7" r:id="rId3"/>
    <p:sldId id="280" r:id="rId4"/>
    <p:sldId id="292" r:id="rId5"/>
    <p:sldId id="281" r:id="rId6"/>
    <p:sldId id="291" r:id="rId7"/>
    <p:sldId id="29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52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346"/>
  </p:normalViewPr>
  <p:slideViewPr>
    <p:cSldViewPr snapToGrid="0" snapToObjects="1">
      <p:cViewPr>
        <p:scale>
          <a:sx n="94" d="100"/>
          <a:sy n="94" d="100"/>
        </p:scale>
        <p:origin x="127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2488-F068-B542-9FA3-964E39A320F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EBA9-B955-4A49-A2EC-F406808A9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10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70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9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840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20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60590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863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0517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721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1597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83668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0104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81770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179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24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56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389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3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ED8E12-68AC-B241-AC0A-79F9452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476488" cy="635736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Presentazione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5DE8EC-F5AC-9949-B621-B790430CAC73}"/>
              </a:ext>
            </a:extLst>
          </p:cNvPr>
          <p:cNvSpPr txBox="1"/>
          <p:nvPr/>
        </p:nvSpPr>
        <p:spPr>
          <a:xfrm>
            <a:off x="381375" y="4414282"/>
            <a:ext cx="97790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Andrea Vaiuso, Luca La Barbera, Salvatore Drago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B3892C-29CB-8444-9856-D55CAD3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7"/>
          <a:stretch/>
        </p:blipFill>
        <p:spPr>
          <a:xfrm>
            <a:off x="8476488" y="-3630"/>
            <a:ext cx="3715512" cy="63573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C8E4414-90FF-9D4C-8BC4-DE786D21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29" y="122207"/>
            <a:ext cx="3103230" cy="13010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FC77F69-369A-CB48-81B9-8326D7B6689E}"/>
              </a:ext>
            </a:extLst>
          </p:cNvPr>
          <p:cNvGrpSpPr/>
          <p:nvPr/>
        </p:nvGrpSpPr>
        <p:grpSpPr>
          <a:xfrm>
            <a:off x="306141" y="337755"/>
            <a:ext cx="6916935" cy="2748329"/>
            <a:chOff x="391317" y="329075"/>
            <a:chExt cx="6916935" cy="27483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468A8-402C-BF45-98F4-CDFBC495D588}"/>
                </a:ext>
              </a:extLst>
            </p:cNvPr>
            <p:cNvSpPr/>
            <p:nvPr/>
          </p:nvSpPr>
          <p:spPr>
            <a:xfrm>
              <a:off x="395023" y="350506"/>
              <a:ext cx="6890282" cy="2721537"/>
            </a:xfrm>
            <a:prstGeom prst="rect">
              <a:avLst/>
            </a:prstGeom>
            <a:solidFill>
              <a:srgbClr val="3494BA">
                <a:alpha val="6117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6AF9EE8-E8FE-F440-8264-2FFB84A0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17" y="329075"/>
              <a:ext cx="6916935" cy="2748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080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3F27D66-B75A-2849-9F87-3ECEFCCC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1" b="4778"/>
          <a:stretch/>
        </p:blipFill>
        <p:spPr>
          <a:xfrm>
            <a:off x="0" y="0"/>
            <a:ext cx="12192000" cy="2593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0F644-C1C9-6A48-B458-E4FEA1CE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03"/>
            <a:ext cx="12192000" cy="25930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DC8E4C-B4AC-044C-8731-50193FD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7" y="804109"/>
            <a:ext cx="10571998" cy="970450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2BB424-86EB-7F45-8EE9-685820009D21}"/>
              </a:ext>
            </a:extLst>
          </p:cNvPr>
          <p:cNvSpPr txBox="1">
            <a:spLocks/>
          </p:cNvSpPr>
          <p:nvPr/>
        </p:nvSpPr>
        <p:spPr>
          <a:xfrm>
            <a:off x="551708" y="2943059"/>
            <a:ext cx="11088584" cy="3503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INTRODUZIONE</a:t>
            </a:r>
            <a:endParaRPr lang="it-IT" sz="2400" dirty="0"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Il progetto </a:t>
            </a:r>
            <a:r>
              <a:rPr lang="it-IT" sz="2400" dirty="0" err="1">
                <a:ea typeface="Times New Roman" panose="02020603050405020304" pitchFamily="18" charset="0"/>
              </a:rPr>
              <a:t>SKYDroppers</a:t>
            </a:r>
            <a:r>
              <a:rPr lang="it-IT" sz="2400" dirty="0">
                <a:ea typeface="Times New Roman" panose="02020603050405020304" pitchFamily="18" charset="0"/>
              </a:rPr>
              <a:t> nasce con l’intento di automatizzare i processi di consegna di prodotti delle grandi aziende tramite l’utilizzo di droni quadrirotori capaci di trasportare pacchi di piccole e medie dimensioni, coordinandosi per ottimizzare i tempi di consegna 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TECNOLOGIA UTILIZZATA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 droni utilizzati sono </a:t>
            </a:r>
            <a:r>
              <a:rPr lang="it-IT" sz="2400" dirty="0" err="1">
                <a:ea typeface="Times New Roman" panose="02020603050405020304" pitchFamily="18" charset="0"/>
              </a:rPr>
              <a:t>Dji</a:t>
            </a:r>
            <a:r>
              <a:rPr lang="it-IT" sz="2400" dirty="0">
                <a:ea typeface="Times New Roman" panose="02020603050405020304" pitchFamily="18" charset="0"/>
              </a:rPr>
              <a:t> </a:t>
            </a:r>
            <a:r>
              <a:rPr lang="it-IT" sz="2400" dirty="0" err="1">
                <a:ea typeface="Times New Roman" panose="02020603050405020304" pitchFamily="18" charset="0"/>
              </a:rPr>
              <a:t>Mavic</a:t>
            </a:r>
            <a:r>
              <a:rPr lang="it-IT" sz="2400" dirty="0">
                <a:ea typeface="Times New Roman" panose="02020603050405020304" pitchFamily="18" charset="0"/>
              </a:rPr>
              <a:t> Pro, opportunamente modificati e simulati tramite il software </a:t>
            </a:r>
            <a:r>
              <a:rPr lang="it-IT" sz="2400" dirty="0" err="1">
                <a:ea typeface="Times New Roman" panose="02020603050405020304" pitchFamily="18" charset="0"/>
              </a:rPr>
              <a:t>Webots</a:t>
            </a:r>
            <a:endParaRPr lang="it-IT" sz="2400" b="1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680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D2D33DD-CA9D-4B4F-AFF7-88D0D2B192AE}"/>
              </a:ext>
            </a:extLst>
          </p:cNvPr>
          <p:cNvGrpSpPr/>
          <p:nvPr/>
        </p:nvGrpSpPr>
        <p:grpSpPr>
          <a:xfrm>
            <a:off x="5577619" y="2158932"/>
            <a:ext cx="6041175" cy="3889595"/>
            <a:chOff x="427863" y="2101772"/>
            <a:chExt cx="6041175" cy="388959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521188-7540-2A45-83E0-0C79B956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2" t="11821" r="7418" b="9628"/>
            <a:stretch/>
          </p:blipFill>
          <p:spPr>
            <a:xfrm>
              <a:off x="427863" y="2265528"/>
              <a:ext cx="6041175" cy="372583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11A5CC4-33FC-B943-94BD-2A65E2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12" y="2101772"/>
              <a:ext cx="880281" cy="50616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ROBOT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1D5C46-829F-454C-B643-B119AF3F2C20}"/>
              </a:ext>
            </a:extLst>
          </p:cNvPr>
          <p:cNvSpPr txBox="1">
            <a:spLocks/>
          </p:cNvSpPr>
          <p:nvPr/>
        </p:nvSpPr>
        <p:spPr>
          <a:xfrm>
            <a:off x="435941" y="1665028"/>
            <a:ext cx="5017594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ROBOT</a:t>
            </a:r>
            <a:endParaRPr lang="it-IT" sz="2400" dirty="0"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Drone quadrirotore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SENSORISTICA DI BASE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Camera HD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Bussola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Giroscopio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Unità inerziale</a:t>
            </a:r>
          </a:p>
          <a:p>
            <a:pPr marL="0" indent="0">
              <a:buNone/>
            </a:pPr>
            <a:r>
              <a:rPr lang="it-IT" sz="2400" b="1" dirty="0">
                <a:ea typeface="Times New Roman" panose="02020603050405020304" pitchFamily="18" charset="0"/>
              </a:rPr>
              <a:t>SENSORISTICA AGGIUNTA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6 Sensori ad ultrasuoni per la distanza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Magnete per aggancio pacchi</a:t>
            </a:r>
          </a:p>
        </p:txBody>
      </p:sp>
    </p:spTree>
    <p:extLst>
      <p:ext uri="{BB962C8B-B14F-4D97-AF65-F5344CB8AC3E}">
        <p14:creationId xmlns:p14="http://schemas.microsoft.com/office/powerpoint/2010/main" val="47356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8AED9-A1EA-0543-B950-7996D3A0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/>
          <a:stretch/>
        </p:blipFill>
        <p:spPr>
          <a:xfrm>
            <a:off x="0" y="1587567"/>
            <a:ext cx="7915700" cy="50930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7764789" y="1695370"/>
            <a:ext cx="4217945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La velocità dei quattro rotori regola il livello di imbardata, rollio e beccheggio.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controllore agisce su un algoritmo di stabilizzazione che costringe il robot a mantenere la posizione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movimento è controllato dall’alterazione delle variabili:</a:t>
            </a:r>
          </a:p>
          <a:p>
            <a:r>
              <a:rPr lang="it-IT" sz="2400" dirty="0" err="1">
                <a:ea typeface="Times New Roman" panose="02020603050405020304" pitchFamily="18" charset="0"/>
              </a:rPr>
              <a:t>Yaw_disturbance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Roll_disturbance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Pitch_disturbance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Target_altitude</a:t>
            </a:r>
            <a:endParaRPr lang="it-IT" sz="24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632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8A0FF-5B5D-B945-B84C-28BC6AA4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22" y="419892"/>
            <a:ext cx="10571998" cy="970450"/>
          </a:xfrm>
        </p:spPr>
        <p:txBody>
          <a:bodyPr/>
          <a:lstStyle/>
          <a:p>
            <a:r>
              <a:rPr lang="it-IT" dirty="0"/>
              <a:t>Diapositiva</a:t>
            </a:r>
          </a:p>
        </p:txBody>
      </p:sp>
    </p:spTree>
    <p:extLst>
      <p:ext uri="{BB962C8B-B14F-4D97-AF65-F5344CB8AC3E}">
        <p14:creationId xmlns:p14="http://schemas.microsoft.com/office/powerpoint/2010/main" val="42543940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FA25C-7218-EB41-9591-97F584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420854"/>
            <a:ext cx="7138246" cy="970450"/>
          </a:xfrm>
        </p:spPr>
        <p:txBody>
          <a:bodyPr/>
          <a:lstStyle/>
          <a:p>
            <a:r>
              <a:rPr lang="it-IT" dirty="0" err="1"/>
              <a:t>Roadmap</a:t>
            </a:r>
            <a:r>
              <a:rPr lang="it-IT" dirty="0"/>
              <a:t>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1CCA3E-711A-D84F-9160-A94F810E1C0B}"/>
              </a:ext>
            </a:extLst>
          </p:cNvPr>
          <p:cNvSpPr/>
          <p:nvPr/>
        </p:nvSpPr>
        <p:spPr>
          <a:xfrm>
            <a:off x="0" y="1879041"/>
            <a:ext cx="12192000" cy="141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entagono 5">
            <a:extLst>
              <a:ext uri="{FF2B5EF4-FFF2-40B4-BE49-F238E27FC236}">
                <a16:creationId xmlns:a16="http://schemas.microsoft.com/office/drawing/2014/main" id="{BD3E30A5-D7D7-BE48-AF5F-7B8B9DD67371}"/>
              </a:ext>
            </a:extLst>
          </p:cNvPr>
          <p:cNvSpPr/>
          <p:nvPr/>
        </p:nvSpPr>
        <p:spPr>
          <a:xfrm>
            <a:off x="532561" y="2009670"/>
            <a:ext cx="2200589" cy="1175657"/>
          </a:xfrm>
          <a:prstGeom prst="homePlate">
            <a:avLst>
              <a:gd name="adj" fmla="val 32051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 err="1"/>
              <a:t>Official</a:t>
            </a:r>
            <a:r>
              <a:rPr lang="it-IT" sz="1600" b="1" dirty="0"/>
              <a:t> release</a:t>
            </a:r>
          </a:p>
          <a:p>
            <a:pPr algn="ctr"/>
            <a:r>
              <a:rPr lang="it-IT" sz="1600" b="1" dirty="0" err="1"/>
              <a:t>Today</a:t>
            </a:r>
            <a:r>
              <a:rPr lang="it-IT" sz="1600" b="1" dirty="0"/>
              <a:t>!</a:t>
            </a:r>
          </a:p>
        </p:txBody>
      </p:sp>
      <p:sp>
        <p:nvSpPr>
          <p:cNvPr id="7" name="Mostrina 6">
            <a:extLst>
              <a:ext uri="{FF2B5EF4-FFF2-40B4-BE49-F238E27FC236}">
                <a16:creationId xmlns:a16="http://schemas.microsoft.com/office/drawing/2014/main" id="{9C126584-9339-764C-AE1A-187E66B2F243}"/>
              </a:ext>
            </a:extLst>
          </p:cNvPr>
          <p:cNvSpPr/>
          <p:nvPr/>
        </p:nvSpPr>
        <p:spPr>
          <a:xfrm>
            <a:off x="2476917" y="2009670"/>
            <a:ext cx="2431702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/>
                </a:solidFill>
              </a:rPr>
              <a:t>Code </a:t>
            </a:r>
            <a:r>
              <a:rPr lang="it-IT" sz="1000" dirty="0" err="1">
                <a:solidFill>
                  <a:schemeClr val="bg1"/>
                </a:solidFill>
              </a:rPr>
              <a:t>improvements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Collection </a:t>
            </a:r>
            <a:r>
              <a:rPr lang="it-IT" sz="1000" dirty="0" err="1">
                <a:solidFill>
                  <a:schemeClr val="bg1"/>
                </a:solidFill>
              </a:rPr>
              <a:t>manipulation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More </a:t>
            </a:r>
            <a:r>
              <a:rPr lang="it-IT" sz="1000" dirty="0" err="1">
                <a:solidFill>
                  <a:schemeClr val="bg1"/>
                </a:solidFill>
              </a:rPr>
              <a:t>sensors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8" name="Mostrina 7">
            <a:extLst>
              <a:ext uri="{FF2B5EF4-FFF2-40B4-BE49-F238E27FC236}">
                <a16:creationId xmlns:a16="http://schemas.microsoft.com/office/drawing/2014/main" id="{19C5894C-DE8A-FA4E-B155-B06637968450}"/>
              </a:ext>
            </a:extLst>
          </p:cNvPr>
          <p:cNvSpPr/>
          <p:nvPr/>
        </p:nvSpPr>
        <p:spPr>
          <a:xfrm>
            <a:off x="4647363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bg1"/>
                </a:solidFill>
              </a:rPr>
              <a:t>Func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Scheduling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9" name="Mostrina 8">
            <a:extLst>
              <a:ext uri="{FF2B5EF4-FFF2-40B4-BE49-F238E27FC236}">
                <a16:creationId xmlns:a16="http://schemas.microsoft.com/office/drawing/2014/main" id="{1C13299D-0EF5-6843-8B4D-4B4946C39464}"/>
              </a:ext>
            </a:extLst>
          </p:cNvPr>
          <p:cNvSpPr/>
          <p:nvPr/>
        </p:nvSpPr>
        <p:spPr>
          <a:xfrm>
            <a:off x="6601766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Real </a:t>
            </a:r>
            <a:r>
              <a:rPr lang="it-IT" sz="1100" b="1" dirty="0" err="1">
                <a:solidFill>
                  <a:schemeClr val="bg1"/>
                </a:solidFill>
              </a:rPr>
              <a:t>devices</a:t>
            </a:r>
            <a:r>
              <a:rPr lang="it-IT" sz="1100" b="1" dirty="0">
                <a:solidFill>
                  <a:schemeClr val="bg1"/>
                </a:solidFill>
              </a:rPr>
              <a:t> connection</a:t>
            </a:r>
          </a:p>
        </p:txBody>
      </p:sp>
      <p:sp>
        <p:nvSpPr>
          <p:cNvPr id="11" name="Mostrina 10">
            <a:extLst>
              <a:ext uri="{FF2B5EF4-FFF2-40B4-BE49-F238E27FC236}">
                <a16:creationId xmlns:a16="http://schemas.microsoft.com/office/drawing/2014/main" id="{1A23E5D5-9F17-AE4B-B79A-058E7616DEF1}"/>
              </a:ext>
            </a:extLst>
          </p:cNvPr>
          <p:cNvSpPr/>
          <p:nvPr/>
        </p:nvSpPr>
        <p:spPr>
          <a:xfrm>
            <a:off x="8551147" y="2009670"/>
            <a:ext cx="3195374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Log file for </a:t>
            </a:r>
            <a:r>
              <a:rPr lang="it-IT" sz="1100" dirty="0" err="1">
                <a:solidFill>
                  <a:schemeClr val="bg1"/>
                </a:solidFill>
              </a:rPr>
              <a:t>device</a:t>
            </a:r>
            <a:r>
              <a:rPr lang="it-IT" sz="1100" dirty="0">
                <a:solidFill>
                  <a:schemeClr val="bg1"/>
                </a:solidFill>
              </a:rPr>
              <a:t> status </a:t>
            </a:r>
            <a:r>
              <a:rPr lang="it-IT" sz="1100" dirty="0" err="1">
                <a:solidFill>
                  <a:schemeClr val="bg1"/>
                </a:solidFill>
              </a:rPr>
              <a:t>tracking</a:t>
            </a:r>
            <a:endParaRPr lang="it-IT" sz="1100" dirty="0">
              <a:solidFill>
                <a:schemeClr val="bg1"/>
              </a:solidFill>
            </a:endParaRPr>
          </a:p>
          <a:p>
            <a:pPr algn="ctr"/>
            <a:r>
              <a:rPr lang="it-IT" sz="1100" dirty="0" err="1">
                <a:solidFill>
                  <a:schemeClr val="bg1"/>
                </a:solidFill>
              </a:rPr>
              <a:t>External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device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notifications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D540232-45D2-2041-A4A3-ADDEF902D07B}"/>
              </a:ext>
            </a:extLst>
          </p:cNvPr>
          <p:cNvSpPr/>
          <p:nvPr/>
        </p:nvSpPr>
        <p:spPr>
          <a:xfrm>
            <a:off x="381837" y="3562142"/>
            <a:ext cx="11435025" cy="311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6286"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Claire si è dimostrato essere completo e i test hanno mostrato performance soddisfacenti.</a:t>
            </a:r>
          </a:p>
          <a:p>
            <a:pPr marL="876286"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La </a:t>
            </a:r>
            <a:r>
              <a:rPr lang="it-IT" sz="1600" dirty="0" err="1"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 delle prossime implementazioni comprende: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Improvements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a livello di computazione (snellire il codice, renderlo più efficiente).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Implementazione della gestione di nuovi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Si potrebbe creare un file per ogni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in cui scrivere un log di quelle che sono state i motivi che hanno causato un cambio di stato.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Rendere disponibile una funzione di notifica su un dispositivo esterno (es. cellulare) quando un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subisce un cambiamento di stato.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Programmazione temporale dei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e delle funzioni. (La parola schedule è già stata inserita tra le parole riservate)</a:t>
            </a:r>
          </a:p>
          <a:p>
            <a:pPr marL="1333486" lvl="2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Modifiche all’SDK per permettere la connessione tramite la rete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wifi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bluetooth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o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wired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a dispositivi reali connessi in rete.</a:t>
            </a:r>
          </a:p>
        </p:txBody>
      </p:sp>
    </p:spTree>
    <p:extLst>
      <p:ext uri="{BB962C8B-B14F-4D97-AF65-F5344CB8AC3E}">
        <p14:creationId xmlns:p14="http://schemas.microsoft.com/office/powerpoint/2010/main" val="31241997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AB3DB-2E63-C942-8C9A-2F716281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5" y="3073177"/>
            <a:ext cx="1595224" cy="15952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61645F-6095-0541-9197-82175726777A}"/>
              </a:ext>
            </a:extLst>
          </p:cNvPr>
          <p:cNvSpPr txBox="1"/>
          <p:nvPr/>
        </p:nvSpPr>
        <p:spPr>
          <a:xfrm>
            <a:off x="1055691" y="4844070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Andrea Vaiuso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670B-4CFC-A046-B132-CD25B4DB41AB}"/>
              </a:ext>
            </a:extLst>
          </p:cNvPr>
          <p:cNvSpPr txBox="1"/>
          <p:nvPr/>
        </p:nvSpPr>
        <p:spPr>
          <a:xfrm>
            <a:off x="775853" y="5357099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3345024316</a:t>
            </a:r>
          </a:p>
          <a:p>
            <a:pPr algn="ctr"/>
            <a:r>
              <a:rPr lang="it-IT" sz="1200" dirty="0" err="1"/>
              <a:t>andrea.vaiuso@community.unipa.it</a:t>
            </a:r>
            <a:endParaRPr lang="it-IT" sz="1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2CBB82C-0B69-604D-A59A-3861505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88" y="3078326"/>
            <a:ext cx="1595224" cy="15952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79D9C7-52ED-9342-B488-846C74DAAEF4}"/>
              </a:ext>
            </a:extLst>
          </p:cNvPr>
          <p:cNvSpPr txBox="1"/>
          <p:nvPr/>
        </p:nvSpPr>
        <p:spPr>
          <a:xfrm>
            <a:off x="4480034" y="4847706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Luca La Barbera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8F8FD5-48B6-D34E-9BCF-7176826FD3A1}"/>
              </a:ext>
            </a:extLst>
          </p:cNvPr>
          <p:cNvSpPr txBox="1"/>
          <p:nvPr/>
        </p:nvSpPr>
        <p:spPr>
          <a:xfrm>
            <a:off x="4200196" y="5353462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3271530104</a:t>
            </a:r>
          </a:p>
          <a:p>
            <a:pPr algn="ctr"/>
            <a:r>
              <a:rPr lang="it-IT" sz="1200" dirty="0"/>
              <a:t>luca.labarbera02@community.unipa.it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8F672DD-B4ED-8644-8E98-440C65DF7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97" b="18716"/>
          <a:stretch/>
        </p:blipFill>
        <p:spPr>
          <a:xfrm>
            <a:off x="0" y="0"/>
            <a:ext cx="12192000" cy="249237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366DD0D-EA5B-DF45-A5D8-4C89F69AD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731" y="3073177"/>
            <a:ext cx="1595224" cy="159522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4EF8DF-6F2A-2342-A96F-5DB7992E846D}"/>
              </a:ext>
            </a:extLst>
          </p:cNvPr>
          <p:cNvSpPr txBox="1"/>
          <p:nvPr/>
        </p:nvSpPr>
        <p:spPr>
          <a:xfrm>
            <a:off x="7904377" y="4844069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Salvatore Drago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2DF0E0-025A-C541-AD29-C76E54636D7F}"/>
              </a:ext>
            </a:extLst>
          </p:cNvPr>
          <p:cNvSpPr txBox="1"/>
          <p:nvPr/>
        </p:nvSpPr>
        <p:spPr>
          <a:xfrm>
            <a:off x="7711965" y="5349825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+39 366 8410024</a:t>
            </a:r>
          </a:p>
          <a:p>
            <a:pPr algn="ctr"/>
            <a:r>
              <a:rPr lang="it-IT" sz="1200" dirty="0"/>
              <a:t>salvatore.drago06@community.unipa.it</a:t>
            </a:r>
          </a:p>
        </p:txBody>
      </p:sp>
    </p:spTree>
    <p:extLst>
      <p:ext uri="{BB962C8B-B14F-4D97-AF65-F5344CB8AC3E}">
        <p14:creationId xmlns:p14="http://schemas.microsoft.com/office/powerpoint/2010/main" val="89201737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{F0F58C4C-C5DE-1C4A-A327-24436F22E448}tf10001121</Template>
  <TotalTime>1368</TotalTime>
  <Words>389</Words>
  <Application>Microsoft Macintosh PowerPoint</Application>
  <PresentationFormat>Widescreen</PresentationFormat>
  <Paragraphs>60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Symbol</vt:lpstr>
      <vt:lpstr>Wingdings 2</vt:lpstr>
      <vt:lpstr>Citazione</vt:lpstr>
      <vt:lpstr>Presentazione standard di PowerPoint</vt:lpstr>
      <vt:lpstr>Introduzione</vt:lpstr>
      <vt:lpstr>DJI MAVIC 2 PRO</vt:lpstr>
      <vt:lpstr>DJI MAVIC 2 PRO</vt:lpstr>
      <vt:lpstr>Diapositiva</vt:lpstr>
      <vt:lpstr>Roadmap aggiornamenti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Vaiuso</dc:creator>
  <cp:lastModifiedBy>Andrea Vaiuso</cp:lastModifiedBy>
  <cp:revision>62</cp:revision>
  <dcterms:created xsi:type="dcterms:W3CDTF">2020-07-14T14:26:04Z</dcterms:created>
  <dcterms:modified xsi:type="dcterms:W3CDTF">2022-02-06T12:01:41Z</dcterms:modified>
</cp:coreProperties>
</file>